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83" r:id="rId4"/>
    <p:sldMasterId id="2147483684" r:id="rId5"/>
    <p:sldMasterId id="2147483685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8" Type="http://schemas.openxmlformats.org/officeDocument/2006/relationships/slide" Target="slides/slide21.xml"/><Relationship Id="rId27" Type="http://schemas.openxmlformats.org/officeDocument/2006/relationships/slide" Target="slides/slide20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a8dd093249_2_55:notes"/>
          <p:cNvSpPr txBox="1"/>
          <p:nvPr>
            <p:ph idx="1" type="body"/>
          </p:nvPr>
        </p:nvSpPr>
        <p:spPr>
          <a:xfrm>
            <a:off x="685784" y="4343396"/>
            <a:ext cx="5486386" cy="4114791"/>
          </a:xfrm>
          <a:prstGeom prst="rect">
            <a:avLst/>
          </a:prstGeom>
        </p:spPr>
        <p:txBody>
          <a:bodyPr anchorCtr="0" anchor="t" bIns="81350" lIns="81350" spcFirstLastPara="1" rIns="81350" wrap="square" tIns="813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ga8dd093249_2_55:notes"/>
          <p:cNvSpPr/>
          <p:nvPr>
            <p:ph idx="2" type="sldImg"/>
          </p:nvPr>
        </p:nvSpPr>
        <p:spPr>
          <a:xfrm>
            <a:off x="1143208" y="685791"/>
            <a:ext cx="4572219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a8dd093249_2_131:notes"/>
          <p:cNvSpPr txBox="1"/>
          <p:nvPr>
            <p:ph idx="1" type="body"/>
          </p:nvPr>
        </p:nvSpPr>
        <p:spPr>
          <a:xfrm>
            <a:off x="685784" y="4343396"/>
            <a:ext cx="5486386" cy="4114791"/>
          </a:xfrm>
          <a:prstGeom prst="rect">
            <a:avLst/>
          </a:prstGeom>
        </p:spPr>
        <p:txBody>
          <a:bodyPr anchorCtr="0" anchor="t" bIns="81350" lIns="81350" spcFirstLastPara="1" rIns="81350" wrap="square" tIns="813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ga8dd093249_2_131:notes"/>
          <p:cNvSpPr/>
          <p:nvPr>
            <p:ph idx="2" type="sldImg"/>
          </p:nvPr>
        </p:nvSpPr>
        <p:spPr>
          <a:xfrm>
            <a:off x="1143208" y="685791"/>
            <a:ext cx="4572219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a8dd093249_2_137:notes"/>
          <p:cNvSpPr txBox="1"/>
          <p:nvPr>
            <p:ph idx="1" type="body"/>
          </p:nvPr>
        </p:nvSpPr>
        <p:spPr>
          <a:xfrm>
            <a:off x="685784" y="4343396"/>
            <a:ext cx="5486386" cy="4114791"/>
          </a:xfrm>
          <a:prstGeom prst="rect">
            <a:avLst/>
          </a:prstGeom>
        </p:spPr>
        <p:txBody>
          <a:bodyPr anchorCtr="0" anchor="t" bIns="81350" lIns="81350" spcFirstLastPara="1" rIns="81350" wrap="square" tIns="813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ga8dd093249_2_137:notes"/>
          <p:cNvSpPr/>
          <p:nvPr>
            <p:ph idx="2" type="sldImg"/>
          </p:nvPr>
        </p:nvSpPr>
        <p:spPr>
          <a:xfrm>
            <a:off x="1143208" y="685791"/>
            <a:ext cx="4572219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a8dd093249_2_143:notes"/>
          <p:cNvSpPr txBox="1"/>
          <p:nvPr>
            <p:ph idx="1" type="body"/>
          </p:nvPr>
        </p:nvSpPr>
        <p:spPr>
          <a:xfrm>
            <a:off x="685784" y="4343396"/>
            <a:ext cx="5486386" cy="4114791"/>
          </a:xfrm>
          <a:prstGeom prst="rect">
            <a:avLst/>
          </a:prstGeom>
        </p:spPr>
        <p:txBody>
          <a:bodyPr anchorCtr="0" anchor="t" bIns="81350" lIns="81350" spcFirstLastPara="1" rIns="81350" wrap="square" tIns="813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ga8dd093249_2_143:notes"/>
          <p:cNvSpPr/>
          <p:nvPr>
            <p:ph idx="2" type="sldImg"/>
          </p:nvPr>
        </p:nvSpPr>
        <p:spPr>
          <a:xfrm>
            <a:off x="1143208" y="685791"/>
            <a:ext cx="4572219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a8dd093249_2_149:notes"/>
          <p:cNvSpPr txBox="1"/>
          <p:nvPr>
            <p:ph idx="1" type="body"/>
          </p:nvPr>
        </p:nvSpPr>
        <p:spPr>
          <a:xfrm>
            <a:off x="685784" y="4343396"/>
            <a:ext cx="5486386" cy="4114791"/>
          </a:xfrm>
          <a:prstGeom prst="rect">
            <a:avLst/>
          </a:prstGeom>
        </p:spPr>
        <p:txBody>
          <a:bodyPr anchorCtr="0" anchor="t" bIns="81350" lIns="81350" spcFirstLastPara="1" rIns="81350" wrap="square" tIns="813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ga8dd093249_2_149:notes"/>
          <p:cNvSpPr/>
          <p:nvPr>
            <p:ph idx="2" type="sldImg"/>
          </p:nvPr>
        </p:nvSpPr>
        <p:spPr>
          <a:xfrm>
            <a:off x="1143208" y="685791"/>
            <a:ext cx="4572219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a8dd093249_2_155:notes"/>
          <p:cNvSpPr txBox="1"/>
          <p:nvPr>
            <p:ph idx="1" type="body"/>
          </p:nvPr>
        </p:nvSpPr>
        <p:spPr>
          <a:xfrm>
            <a:off x="685784" y="4343396"/>
            <a:ext cx="5486386" cy="4114791"/>
          </a:xfrm>
          <a:prstGeom prst="rect">
            <a:avLst/>
          </a:prstGeom>
        </p:spPr>
        <p:txBody>
          <a:bodyPr anchorCtr="0" anchor="t" bIns="81350" lIns="81350" spcFirstLastPara="1" rIns="81350" wrap="square" tIns="813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ga8dd093249_2_155:notes"/>
          <p:cNvSpPr/>
          <p:nvPr>
            <p:ph idx="2" type="sldImg"/>
          </p:nvPr>
        </p:nvSpPr>
        <p:spPr>
          <a:xfrm>
            <a:off x="1143208" y="685791"/>
            <a:ext cx="4572219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a8dd093249_2_161:notes"/>
          <p:cNvSpPr txBox="1"/>
          <p:nvPr>
            <p:ph idx="1" type="body"/>
          </p:nvPr>
        </p:nvSpPr>
        <p:spPr>
          <a:xfrm>
            <a:off x="685784" y="4343396"/>
            <a:ext cx="5486386" cy="4114791"/>
          </a:xfrm>
          <a:prstGeom prst="rect">
            <a:avLst/>
          </a:prstGeom>
        </p:spPr>
        <p:txBody>
          <a:bodyPr anchorCtr="0" anchor="t" bIns="81350" lIns="81350" spcFirstLastPara="1" rIns="81350" wrap="square" tIns="813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ga8dd093249_2_161:notes"/>
          <p:cNvSpPr/>
          <p:nvPr>
            <p:ph idx="2" type="sldImg"/>
          </p:nvPr>
        </p:nvSpPr>
        <p:spPr>
          <a:xfrm>
            <a:off x="1143208" y="685791"/>
            <a:ext cx="4572219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a8dd093249_2_167:notes"/>
          <p:cNvSpPr txBox="1"/>
          <p:nvPr>
            <p:ph idx="1" type="body"/>
          </p:nvPr>
        </p:nvSpPr>
        <p:spPr>
          <a:xfrm>
            <a:off x="685784" y="4343396"/>
            <a:ext cx="5486386" cy="4114791"/>
          </a:xfrm>
          <a:prstGeom prst="rect">
            <a:avLst/>
          </a:prstGeom>
        </p:spPr>
        <p:txBody>
          <a:bodyPr anchorCtr="0" anchor="t" bIns="81350" lIns="81350" spcFirstLastPara="1" rIns="81350" wrap="square" tIns="813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ga8dd093249_2_167:notes"/>
          <p:cNvSpPr/>
          <p:nvPr>
            <p:ph idx="2" type="sldImg"/>
          </p:nvPr>
        </p:nvSpPr>
        <p:spPr>
          <a:xfrm>
            <a:off x="1143208" y="685791"/>
            <a:ext cx="4572219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a8dd093249_2_173:notes"/>
          <p:cNvSpPr txBox="1"/>
          <p:nvPr>
            <p:ph idx="1" type="body"/>
          </p:nvPr>
        </p:nvSpPr>
        <p:spPr>
          <a:xfrm>
            <a:off x="685784" y="4343396"/>
            <a:ext cx="5486386" cy="4114791"/>
          </a:xfrm>
          <a:prstGeom prst="rect">
            <a:avLst/>
          </a:prstGeom>
        </p:spPr>
        <p:txBody>
          <a:bodyPr anchorCtr="0" anchor="t" bIns="81350" lIns="81350" spcFirstLastPara="1" rIns="81350" wrap="square" tIns="813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ga8dd093249_2_173:notes"/>
          <p:cNvSpPr/>
          <p:nvPr>
            <p:ph idx="2" type="sldImg"/>
          </p:nvPr>
        </p:nvSpPr>
        <p:spPr>
          <a:xfrm>
            <a:off x="1143208" y="685791"/>
            <a:ext cx="4572219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a8dd093249_2_179:notes"/>
          <p:cNvSpPr txBox="1"/>
          <p:nvPr>
            <p:ph idx="1" type="body"/>
          </p:nvPr>
        </p:nvSpPr>
        <p:spPr>
          <a:xfrm>
            <a:off x="685784" y="4343396"/>
            <a:ext cx="5486386" cy="4114791"/>
          </a:xfrm>
          <a:prstGeom prst="rect">
            <a:avLst/>
          </a:prstGeom>
        </p:spPr>
        <p:txBody>
          <a:bodyPr anchorCtr="0" anchor="t" bIns="81350" lIns="81350" spcFirstLastPara="1" rIns="81350" wrap="square" tIns="813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ga8dd093249_2_179:notes"/>
          <p:cNvSpPr/>
          <p:nvPr>
            <p:ph idx="2" type="sldImg"/>
          </p:nvPr>
        </p:nvSpPr>
        <p:spPr>
          <a:xfrm>
            <a:off x="1143208" y="685791"/>
            <a:ext cx="4572219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a8dd093249_2_185:notes"/>
          <p:cNvSpPr txBox="1"/>
          <p:nvPr>
            <p:ph idx="1" type="body"/>
          </p:nvPr>
        </p:nvSpPr>
        <p:spPr>
          <a:xfrm>
            <a:off x="685784" y="4343396"/>
            <a:ext cx="5486386" cy="4114791"/>
          </a:xfrm>
          <a:prstGeom prst="rect">
            <a:avLst/>
          </a:prstGeom>
        </p:spPr>
        <p:txBody>
          <a:bodyPr anchorCtr="0" anchor="t" bIns="81350" lIns="81350" spcFirstLastPara="1" rIns="81350" wrap="square" tIns="813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ga8dd093249_2_185:notes"/>
          <p:cNvSpPr/>
          <p:nvPr>
            <p:ph idx="2" type="sldImg"/>
          </p:nvPr>
        </p:nvSpPr>
        <p:spPr>
          <a:xfrm>
            <a:off x="1143208" y="685791"/>
            <a:ext cx="4572219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a8dd093249_2_118:notes"/>
          <p:cNvSpPr txBox="1"/>
          <p:nvPr>
            <p:ph idx="1" type="body"/>
          </p:nvPr>
        </p:nvSpPr>
        <p:spPr>
          <a:xfrm>
            <a:off x="685784" y="4343396"/>
            <a:ext cx="5486386" cy="4114791"/>
          </a:xfrm>
          <a:prstGeom prst="rect">
            <a:avLst/>
          </a:prstGeom>
        </p:spPr>
        <p:txBody>
          <a:bodyPr anchorCtr="0" anchor="t" bIns="81350" lIns="81350" spcFirstLastPara="1" rIns="81350" wrap="square" tIns="813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ga8dd093249_2_118:notes"/>
          <p:cNvSpPr/>
          <p:nvPr>
            <p:ph idx="2" type="sldImg"/>
          </p:nvPr>
        </p:nvSpPr>
        <p:spPr>
          <a:xfrm>
            <a:off x="1143208" y="685791"/>
            <a:ext cx="4572219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a8dd093249_2_126:notes"/>
          <p:cNvSpPr txBox="1"/>
          <p:nvPr>
            <p:ph idx="1" type="body"/>
          </p:nvPr>
        </p:nvSpPr>
        <p:spPr>
          <a:xfrm>
            <a:off x="685784" y="4343396"/>
            <a:ext cx="5486386" cy="4114791"/>
          </a:xfrm>
          <a:prstGeom prst="rect">
            <a:avLst/>
          </a:prstGeom>
        </p:spPr>
        <p:txBody>
          <a:bodyPr anchorCtr="0" anchor="t" bIns="81350" lIns="81350" spcFirstLastPara="1" rIns="81350" wrap="square" tIns="813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ga8dd093249_2_126:notes"/>
          <p:cNvSpPr/>
          <p:nvPr>
            <p:ph idx="2" type="sldImg"/>
          </p:nvPr>
        </p:nvSpPr>
        <p:spPr>
          <a:xfrm>
            <a:off x="1143208" y="685791"/>
            <a:ext cx="4572219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a8dd093249_2_191:notes"/>
          <p:cNvSpPr txBox="1"/>
          <p:nvPr>
            <p:ph idx="1" type="body"/>
          </p:nvPr>
        </p:nvSpPr>
        <p:spPr>
          <a:xfrm>
            <a:off x="685784" y="4343396"/>
            <a:ext cx="5486386" cy="4114791"/>
          </a:xfrm>
          <a:prstGeom prst="rect">
            <a:avLst/>
          </a:prstGeom>
        </p:spPr>
        <p:txBody>
          <a:bodyPr anchorCtr="0" anchor="t" bIns="81350" lIns="81350" spcFirstLastPara="1" rIns="81350" wrap="square" tIns="813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ga8dd093249_2_191:notes"/>
          <p:cNvSpPr/>
          <p:nvPr>
            <p:ph idx="2" type="sldImg"/>
          </p:nvPr>
        </p:nvSpPr>
        <p:spPr>
          <a:xfrm>
            <a:off x="1143208" y="685791"/>
            <a:ext cx="4572219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18684526c2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18684526c2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7c1b594f3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17c1b594f3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18684526c2c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18684526c2c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18684526c2c_0_15:notes"/>
          <p:cNvSpPr txBox="1"/>
          <p:nvPr>
            <p:ph idx="1" type="body"/>
          </p:nvPr>
        </p:nvSpPr>
        <p:spPr>
          <a:xfrm>
            <a:off x="685784" y="4343396"/>
            <a:ext cx="5486400" cy="4114800"/>
          </a:xfrm>
          <a:prstGeom prst="rect">
            <a:avLst/>
          </a:prstGeom>
        </p:spPr>
        <p:txBody>
          <a:bodyPr anchorCtr="0" anchor="t" bIns="81350" lIns="81350" spcFirstLastPara="1" rIns="81350" wrap="square" tIns="813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g18684526c2c_0_15:notes"/>
          <p:cNvSpPr/>
          <p:nvPr>
            <p:ph idx="2" type="sldImg"/>
          </p:nvPr>
        </p:nvSpPr>
        <p:spPr>
          <a:xfrm>
            <a:off x="1143208" y="685791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18684526c2c_0_21:notes"/>
          <p:cNvSpPr txBox="1"/>
          <p:nvPr>
            <p:ph idx="1" type="body"/>
          </p:nvPr>
        </p:nvSpPr>
        <p:spPr>
          <a:xfrm>
            <a:off x="685784" y="4343396"/>
            <a:ext cx="5486400" cy="4114800"/>
          </a:xfrm>
          <a:prstGeom prst="rect">
            <a:avLst/>
          </a:prstGeom>
        </p:spPr>
        <p:txBody>
          <a:bodyPr anchorCtr="0" anchor="t" bIns="81350" lIns="81350" spcFirstLastPara="1" rIns="81350" wrap="square" tIns="813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g18684526c2c_0_21:notes"/>
          <p:cNvSpPr/>
          <p:nvPr>
            <p:ph idx="2" type="sldImg"/>
          </p:nvPr>
        </p:nvSpPr>
        <p:spPr>
          <a:xfrm>
            <a:off x="1143208" y="685791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18684526c2c_0_27:notes"/>
          <p:cNvSpPr txBox="1"/>
          <p:nvPr>
            <p:ph idx="1" type="body"/>
          </p:nvPr>
        </p:nvSpPr>
        <p:spPr>
          <a:xfrm>
            <a:off x="685784" y="4343396"/>
            <a:ext cx="5486400" cy="4114800"/>
          </a:xfrm>
          <a:prstGeom prst="rect">
            <a:avLst/>
          </a:prstGeom>
        </p:spPr>
        <p:txBody>
          <a:bodyPr anchorCtr="0" anchor="t" bIns="81350" lIns="81350" spcFirstLastPara="1" rIns="81350" wrap="square" tIns="813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g18684526c2c_0_27:notes"/>
          <p:cNvSpPr/>
          <p:nvPr>
            <p:ph idx="2" type="sldImg"/>
          </p:nvPr>
        </p:nvSpPr>
        <p:spPr>
          <a:xfrm>
            <a:off x="1143208" y="685791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18684526c2c_0_33:notes"/>
          <p:cNvSpPr txBox="1"/>
          <p:nvPr>
            <p:ph idx="1" type="body"/>
          </p:nvPr>
        </p:nvSpPr>
        <p:spPr>
          <a:xfrm>
            <a:off x="685784" y="4343396"/>
            <a:ext cx="5486400" cy="4114800"/>
          </a:xfrm>
          <a:prstGeom prst="rect">
            <a:avLst/>
          </a:prstGeom>
        </p:spPr>
        <p:txBody>
          <a:bodyPr anchorCtr="0" anchor="t" bIns="81350" lIns="81350" spcFirstLastPara="1" rIns="81350" wrap="square" tIns="813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g18684526c2c_0_33:notes"/>
          <p:cNvSpPr/>
          <p:nvPr>
            <p:ph idx="2" type="sldImg"/>
          </p:nvPr>
        </p:nvSpPr>
        <p:spPr>
          <a:xfrm>
            <a:off x="1143208" y="685791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" type="subTitle"/>
          </p:nvPr>
        </p:nvSpPr>
        <p:spPr>
          <a:xfrm>
            <a:off x="457110" y="1203390"/>
            <a:ext cx="822933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457110" y="1203390"/>
            <a:ext cx="822933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7"/>
          <p:cNvSpPr txBox="1"/>
          <p:nvPr>
            <p:ph type="title"/>
          </p:nvPr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" type="body"/>
          </p:nvPr>
        </p:nvSpPr>
        <p:spPr>
          <a:xfrm>
            <a:off x="457110" y="1203390"/>
            <a:ext cx="401571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2" type="body"/>
          </p:nvPr>
        </p:nvSpPr>
        <p:spPr>
          <a:xfrm>
            <a:off x="4673970" y="1203390"/>
            <a:ext cx="401571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9"/>
          <p:cNvSpPr txBox="1"/>
          <p:nvPr>
            <p:ph idx="1" type="subTitle"/>
          </p:nvPr>
        </p:nvSpPr>
        <p:spPr>
          <a:xfrm>
            <a:off x="1968030" y="273780"/>
            <a:ext cx="6547230" cy="46091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/>
          <p:nvPr>
            <p:ph type="title"/>
          </p:nvPr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4" name="Google Shape;74;p20"/>
          <p:cNvSpPr txBox="1"/>
          <p:nvPr>
            <p:ph idx="1" type="body"/>
          </p:nvPr>
        </p:nvSpPr>
        <p:spPr>
          <a:xfrm>
            <a:off x="457110" y="1203390"/>
            <a:ext cx="401571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5" name="Google Shape;75;p20"/>
          <p:cNvSpPr txBox="1"/>
          <p:nvPr>
            <p:ph idx="2" type="body"/>
          </p:nvPr>
        </p:nvSpPr>
        <p:spPr>
          <a:xfrm>
            <a:off x="4673970" y="1203390"/>
            <a:ext cx="401571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3" type="body"/>
          </p:nvPr>
        </p:nvSpPr>
        <p:spPr>
          <a:xfrm>
            <a:off x="457110" y="2761560"/>
            <a:ext cx="401571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1"/>
          <p:cNvSpPr txBox="1"/>
          <p:nvPr>
            <p:ph type="title"/>
          </p:nvPr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" type="body"/>
          </p:nvPr>
        </p:nvSpPr>
        <p:spPr>
          <a:xfrm>
            <a:off x="457110" y="1203390"/>
            <a:ext cx="401571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0" name="Google Shape;80;p21"/>
          <p:cNvSpPr txBox="1"/>
          <p:nvPr>
            <p:ph idx="2" type="body"/>
          </p:nvPr>
        </p:nvSpPr>
        <p:spPr>
          <a:xfrm>
            <a:off x="4673970" y="1203390"/>
            <a:ext cx="401571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1" name="Google Shape;81;p21"/>
          <p:cNvSpPr txBox="1"/>
          <p:nvPr>
            <p:ph idx="3" type="body"/>
          </p:nvPr>
        </p:nvSpPr>
        <p:spPr>
          <a:xfrm>
            <a:off x="4673970" y="2761560"/>
            <a:ext cx="401571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2"/>
          <p:cNvSpPr txBox="1"/>
          <p:nvPr>
            <p:ph type="title"/>
          </p:nvPr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4" name="Google Shape;84;p22"/>
          <p:cNvSpPr txBox="1"/>
          <p:nvPr>
            <p:ph idx="1" type="body"/>
          </p:nvPr>
        </p:nvSpPr>
        <p:spPr>
          <a:xfrm>
            <a:off x="457110" y="1203390"/>
            <a:ext cx="401571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5" name="Google Shape;85;p22"/>
          <p:cNvSpPr txBox="1"/>
          <p:nvPr>
            <p:ph idx="2" type="body"/>
          </p:nvPr>
        </p:nvSpPr>
        <p:spPr>
          <a:xfrm>
            <a:off x="4673970" y="1203390"/>
            <a:ext cx="401571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6" name="Google Shape;86;p22"/>
          <p:cNvSpPr txBox="1"/>
          <p:nvPr>
            <p:ph idx="3" type="body"/>
          </p:nvPr>
        </p:nvSpPr>
        <p:spPr>
          <a:xfrm>
            <a:off x="457110" y="2761560"/>
            <a:ext cx="822933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3"/>
          <p:cNvSpPr txBox="1"/>
          <p:nvPr>
            <p:ph type="title"/>
          </p:nvPr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23"/>
          <p:cNvSpPr txBox="1"/>
          <p:nvPr>
            <p:ph idx="1" type="body"/>
          </p:nvPr>
        </p:nvSpPr>
        <p:spPr>
          <a:xfrm>
            <a:off x="457110" y="1203390"/>
            <a:ext cx="822933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0" name="Google Shape;90;p23"/>
          <p:cNvSpPr txBox="1"/>
          <p:nvPr>
            <p:ph idx="2" type="body"/>
          </p:nvPr>
        </p:nvSpPr>
        <p:spPr>
          <a:xfrm>
            <a:off x="457110" y="2761560"/>
            <a:ext cx="822933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4"/>
          <p:cNvSpPr txBox="1"/>
          <p:nvPr>
            <p:ph type="title"/>
          </p:nvPr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3" name="Google Shape;93;p24"/>
          <p:cNvSpPr txBox="1"/>
          <p:nvPr>
            <p:ph idx="1" type="body"/>
          </p:nvPr>
        </p:nvSpPr>
        <p:spPr>
          <a:xfrm>
            <a:off x="457110" y="1203390"/>
            <a:ext cx="401571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4" name="Google Shape;94;p24"/>
          <p:cNvSpPr txBox="1"/>
          <p:nvPr>
            <p:ph idx="2" type="body"/>
          </p:nvPr>
        </p:nvSpPr>
        <p:spPr>
          <a:xfrm>
            <a:off x="4673970" y="1203390"/>
            <a:ext cx="401571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5" name="Google Shape;95;p24"/>
          <p:cNvSpPr txBox="1"/>
          <p:nvPr>
            <p:ph idx="3" type="body"/>
          </p:nvPr>
        </p:nvSpPr>
        <p:spPr>
          <a:xfrm>
            <a:off x="457110" y="2761560"/>
            <a:ext cx="401571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6" name="Google Shape;96;p24"/>
          <p:cNvSpPr txBox="1"/>
          <p:nvPr>
            <p:ph idx="4" type="body"/>
          </p:nvPr>
        </p:nvSpPr>
        <p:spPr>
          <a:xfrm>
            <a:off x="4673970" y="2761560"/>
            <a:ext cx="401571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5"/>
          <p:cNvSpPr txBox="1"/>
          <p:nvPr>
            <p:ph type="title"/>
          </p:nvPr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9" name="Google Shape;99;p25"/>
          <p:cNvSpPr txBox="1"/>
          <p:nvPr>
            <p:ph idx="1" type="body"/>
          </p:nvPr>
        </p:nvSpPr>
        <p:spPr>
          <a:xfrm>
            <a:off x="457110" y="1203390"/>
            <a:ext cx="264978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0" name="Google Shape;100;p25"/>
          <p:cNvSpPr txBox="1"/>
          <p:nvPr>
            <p:ph idx="2" type="body"/>
          </p:nvPr>
        </p:nvSpPr>
        <p:spPr>
          <a:xfrm>
            <a:off x="3239730" y="1203390"/>
            <a:ext cx="264978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1" name="Google Shape;101;p25"/>
          <p:cNvSpPr txBox="1"/>
          <p:nvPr>
            <p:ph idx="3" type="body"/>
          </p:nvPr>
        </p:nvSpPr>
        <p:spPr>
          <a:xfrm>
            <a:off x="6022350" y="1203390"/>
            <a:ext cx="264978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2" name="Google Shape;102;p25"/>
          <p:cNvSpPr txBox="1"/>
          <p:nvPr>
            <p:ph idx="4" type="body"/>
          </p:nvPr>
        </p:nvSpPr>
        <p:spPr>
          <a:xfrm>
            <a:off x="457110" y="2761560"/>
            <a:ext cx="264978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3" name="Google Shape;103;p25"/>
          <p:cNvSpPr txBox="1"/>
          <p:nvPr>
            <p:ph idx="5" type="body"/>
          </p:nvPr>
        </p:nvSpPr>
        <p:spPr>
          <a:xfrm>
            <a:off x="3239730" y="2761560"/>
            <a:ext cx="264978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25"/>
          <p:cNvSpPr txBox="1"/>
          <p:nvPr>
            <p:ph idx="6" type="body"/>
          </p:nvPr>
        </p:nvSpPr>
        <p:spPr>
          <a:xfrm>
            <a:off x="6022350" y="2761560"/>
            <a:ext cx="264978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7"/>
          <p:cNvSpPr txBox="1"/>
          <p:nvPr>
            <p:ph type="title"/>
          </p:nvPr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5" name="Google Shape;115;p27"/>
          <p:cNvSpPr txBox="1"/>
          <p:nvPr>
            <p:ph idx="1" type="body"/>
          </p:nvPr>
        </p:nvSpPr>
        <p:spPr>
          <a:xfrm>
            <a:off x="457110" y="1203390"/>
            <a:ext cx="401571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6" name="Google Shape;116;p27"/>
          <p:cNvSpPr txBox="1"/>
          <p:nvPr>
            <p:ph idx="2" type="body"/>
          </p:nvPr>
        </p:nvSpPr>
        <p:spPr>
          <a:xfrm>
            <a:off x="4673970" y="1203390"/>
            <a:ext cx="401571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7" name="Google Shape;117;p27"/>
          <p:cNvSpPr txBox="1"/>
          <p:nvPr>
            <p:ph idx="3" type="body"/>
          </p:nvPr>
        </p:nvSpPr>
        <p:spPr>
          <a:xfrm>
            <a:off x="457110" y="2761560"/>
            <a:ext cx="401571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8" name="Google Shape;118;p27"/>
          <p:cNvSpPr txBox="1"/>
          <p:nvPr>
            <p:ph idx="4" type="body"/>
          </p:nvPr>
        </p:nvSpPr>
        <p:spPr>
          <a:xfrm>
            <a:off x="4673970" y="2761560"/>
            <a:ext cx="401571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9"/>
          <p:cNvSpPr txBox="1"/>
          <p:nvPr>
            <p:ph type="title"/>
          </p:nvPr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2" name="Google Shape;122;p29"/>
          <p:cNvSpPr txBox="1"/>
          <p:nvPr>
            <p:ph idx="1" type="subTitle"/>
          </p:nvPr>
        </p:nvSpPr>
        <p:spPr>
          <a:xfrm>
            <a:off x="457110" y="1203390"/>
            <a:ext cx="822933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0"/>
          <p:cNvSpPr txBox="1"/>
          <p:nvPr>
            <p:ph type="title"/>
          </p:nvPr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5" name="Google Shape;125;p30"/>
          <p:cNvSpPr txBox="1"/>
          <p:nvPr>
            <p:ph idx="1" type="body"/>
          </p:nvPr>
        </p:nvSpPr>
        <p:spPr>
          <a:xfrm>
            <a:off x="457110" y="1203390"/>
            <a:ext cx="822933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1"/>
          <p:cNvSpPr txBox="1"/>
          <p:nvPr>
            <p:ph type="title"/>
          </p:nvPr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8" name="Google Shape;128;p31"/>
          <p:cNvSpPr txBox="1"/>
          <p:nvPr>
            <p:ph idx="1" type="body"/>
          </p:nvPr>
        </p:nvSpPr>
        <p:spPr>
          <a:xfrm>
            <a:off x="457110" y="1203390"/>
            <a:ext cx="401571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9" name="Google Shape;129;p31"/>
          <p:cNvSpPr txBox="1"/>
          <p:nvPr>
            <p:ph idx="2" type="body"/>
          </p:nvPr>
        </p:nvSpPr>
        <p:spPr>
          <a:xfrm>
            <a:off x="4673970" y="1203390"/>
            <a:ext cx="401571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2"/>
          <p:cNvSpPr txBox="1"/>
          <p:nvPr>
            <p:ph type="title"/>
          </p:nvPr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3"/>
          <p:cNvSpPr txBox="1"/>
          <p:nvPr>
            <p:ph idx="1" type="subTitle"/>
          </p:nvPr>
        </p:nvSpPr>
        <p:spPr>
          <a:xfrm>
            <a:off x="1968030" y="273780"/>
            <a:ext cx="6547230" cy="46091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34"/>
          <p:cNvSpPr txBox="1"/>
          <p:nvPr>
            <p:ph type="title"/>
          </p:nvPr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6" name="Google Shape;136;p34"/>
          <p:cNvSpPr txBox="1"/>
          <p:nvPr>
            <p:ph idx="1" type="body"/>
          </p:nvPr>
        </p:nvSpPr>
        <p:spPr>
          <a:xfrm>
            <a:off x="457110" y="1203390"/>
            <a:ext cx="401571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7" name="Google Shape;137;p34"/>
          <p:cNvSpPr txBox="1"/>
          <p:nvPr>
            <p:ph idx="2" type="body"/>
          </p:nvPr>
        </p:nvSpPr>
        <p:spPr>
          <a:xfrm>
            <a:off x="4673970" y="1203390"/>
            <a:ext cx="401571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8" name="Google Shape;138;p34"/>
          <p:cNvSpPr txBox="1"/>
          <p:nvPr>
            <p:ph idx="3" type="body"/>
          </p:nvPr>
        </p:nvSpPr>
        <p:spPr>
          <a:xfrm>
            <a:off x="457110" y="2761560"/>
            <a:ext cx="401571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5"/>
          <p:cNvSpPr txBox="1"/>
          <p:nvPr>
            <p:ph type="title"/>
          </p:nvPr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1" name="Google Shape;141;p35"/>
          <p:cNvSpPr txBox="1"/>
          <p:nvPr>
            <p:ph idx="1" type="body"/>
          </p:nvPr>
        </p:nvSpPr>
        <p:spPr>
          <a:xfrm>
            <a:off x="457110" y="1203390"/>
            <a:ext cx="401571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2" name="Google Shape;142;p35"/>
          <p:cNvSpPr txBox="1"/>
          <p:nvPr>
            <p:ph idx="2" type="body"/>
          </p:nvPr>
        </p:nvSpPr>
        <p:spPr>
          <a:xfrm>
            <a:off x="4673970" y="1203390"/>
            <a:ext cx="401571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3" name="Google Shape;143;p35"/>
          <p:cNvSpPr txBox="1"/>
          <p:nvPr>
            <p:ph idx="3" type="body"/>
          </p:nvPr>
        </p:nvSpPr>
        <p:spPr>
          <a:xfrm>
            <a:off x="4673970" y="2761560"/>
            <a:ext cx="401571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6"/>
          <p:cNvSpPr txBox="1"/>
          <p:nvPr>
            <p:ph type="title"/>
          </p:nvPr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6" name="Google Shape;146;p36"/>
          <p:cNvSpPr txBox="1"/>
          <p:nvPr>
            <p:ph idx="1" type="body"/>
          </p:nvPr>
        </p:nvSpPr>
        <p:spPr>
          <a:xfrm>
            <a:off x="457110" y="1203390"/>
            <a:ext cx="401571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7" name="Google Shape;147;p36"/>
          <p:cNvSpPr txBox="1"/>
          <p:nvPr>
            <p:ph idx="2" type="body"/>
          </p:nvPr>
        </p:nvSpPr>
        <p:spPr>
          <a:xfrm>
            <a:off x="4673970" y="1203390"/>
            <a:ext cx="401571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8" name="Google Shape;148;p36"/>
          <p:cNvSpPr txBox="1"/>
          <p:nvPr>
            <p:ph idx="3" type="body"/>
          </p:nvPr>
        </p:nvSpPr>
        <p:spPr>
          <a:xfrm>
            <a:off x="457110" y="2761560"/>
            <a:ext cx="822933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7"/>
          <p:cNvSpPr txBox="1"/>
          <p:nvPr>
            <p:ph type="title"/>
          </p:nvPr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1" name="Google Shape;151;p37"/>
          <p:cNvSpPr txBox="1"/>
          <p:nvPr>
            <p:ph idx="1" type="body"/>
          </p:nvPr>
        </p:nvSpPr>
        <p:spPr>
          <a:xfrm>
            <a:off x="457110" y="1203390"/>
            <a:ext cx="822933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2" name="Google Shape;152;p37"/>
          <p:cNvSpPr txBox="1"/>
          <p:nvPr>
            <p:ph idx="2" type="body"/>
          </p:nvPr>
        </p:nvSpPr>
        <p:spPr>
          <a:xfrm>
            <a:off x="457110" y="2761560"/>
            <a:ext cx="822933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8"/>
          <p:cNvSpPr txBox="1"/>
          <p:nvPr>
            <p:ph type="title"/>
          </p:nvPr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5" name="Google Shape;155;p38"/>
          <p:cNvSpPr txBox="1"/>
          <p:nvPr>
            <p:ph idx="1" type="body"/>
          </p:nvPr>
        </p:nvSpPr>
        <p:spPr>
          <a:xfrm>
            <a:off x="457110" y="1203390"/>
            <a:ext cx="264978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6" name="Google Shape;156;p38"/>
          <p:cNvSpPr txBox="1"/>
          <p:nvPr>
            <p:ph idx="2" type="body"/>
          </p:nvPr>
        </p:nvSpPr>
        <p:spPr>
          <a:xfrm>
            <a:off x="3239730" y="1203390"/>
            <a:ext cx="264978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7" name="Google Shape;157;p38"/>
          <p:cNvSpPr txBox="1"/>
          <p:nvPr>
            <p:ph idx="3" type="body"/>
          </p:nvPr>
        </p:nvSpPr>
        <p:spPr>
          <a:xfrm>
            <a:off x="6022350" y="1203390"/>
            <a:ext cx="264978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8" name="Google Shape;158;p38"/>
          <p:cNvSpPr txBox="1"/>
          <p:nvPr>
            <p:ph idx="4" type="body"/>
          </p:nvPr>
        </p:nvSpPr>
        <p:spPr>
          <a:xfrm>
            <a:off x="457110" y="2761560"/>
            <a:ext cx="264978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9" name="Google Shape;159;p38"/>
          <p:cNvSpPr txBox="1"/>
          <p:nvPr>
            <p:ph idx="5" type="body"/>
          </p:nvPr>
        </p:nvSpPr>
        <p:spPr>
          <a:xfrm>
            <a:off x="3239730" y="2761560"/>
            <a:ext cx="264978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0" name="Google Shape;160;p38"/>
          <p:cNvSpPr txBox="1"/>
          <p:nvPr>
            <p:ph idx="6" type="body"/>
          </p:nvPr>
        </p:nvSpPr>
        <p:spPr>
          <a:xfrm>
            <a:off x="6022350" y="2761560"/>
            <a:ext cx="2649780" cy="1422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theme" Target="../theme/theme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4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1142910" y="841860"/>
            <a:ext cx="6858000" cy="1790640"/>
          </a:xfrm>
          <a:prstGeom prst="rect">
            <a:avLst/>
          </a:prstGeom>
          <a:noFill/>
          <a:ln>
            <a:noFill/>
          </a:ln>
        </p:spPr>
        <p:txBody>
          <a:bodyPr anchorCtr="1" anchor="b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9pPr>
          </a:lstStyle>
          <a:p/>
        </p:txBody>
      </p:sp>
      <p:sp>
        <p:nvSpPr>
          <p:cNvPr id="52" name="Google Shape;52;p13"/>
          <p:cNvSpPr txBox="1"/>
          <p:nvPr>
            <p:ph idx="10" type="dt"/>
          </p:nvPr>
        </p:nvSpPr>
        <p:spPr>
          <a:xfrm>
            <a:off x="628560" y="4767390"/>
            <a:ext cx="2057400" cy="273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9pPr>
          </a:lstStyle>
          <a:p/>
        </p:txBody>
      </p:sp>
      <p:sp>
        <p:nvSpPr>
          <p:cNvPr id="53" name="Google Shape;53;p13"/>
          <p:cNvSpPr txBox="1"/>
          <p:nvPr>
            <p:ph idx="11" type="ftr"/>
          </p:nvPr>
        </p:nvSpPr>
        <p:spPr>
          <a:xfrm>
            <a:off x="3028860" y="4767390"/>
            <a:ext cx="3086100" cy="273780"/>
          </a:xfrm>
          <a:prstGeom prst="rect">
            <a:avLst/>
          </a:prstGeom>
          <a:noFill/>
          <a:ln>
            <a:noFill/>
          </a:ln>
        </p:spPr>
        <p:txBody>
          <a:bodyPr anchorCtr="1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9pPr>
          </a:lstStyle>
          <a:p/>
        </p:txBody>
      </p:sp>
      <p:sp>
        <p:nvSpPr>
          <p:cNvPr id="54" name="Google Shape;54;p13"/>
          <p:cNvSpPr txBox="1"/>
          <p:nvPr>
            <p:ph idx="12" type="sldNum"/>
          </p:nvPr>
        </p:nvSpPr>
        <p:spPr>
          <a:xfrm>
            <a:off x="6457860" y="4767390"/>
            <a:ext cx="2057400" cy="273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317790" y="194940"/>
            <a:ext cx="1650240" cy="51435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>
            <p:ph idx="1" type="body"/>
          </p:nvPr>
        </p:nvSpPr>
        <p:spPr>
          <a:xfrm>
            <a:off x="457110" y="1203390"/>
            <a:ext cx="822933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6"/>
          <p:cNvSpPr txBox="1"/>
          <p:nvPr>
            <p:ph type="title"/>
          </p:nvPr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9pPr>
          </a:lstStyle>
          <a:p/>
        </p:txBody>
      </p:sp>
      <p:sp>
        <p:nvSpPr>
          <p:cNvPr id="107" name="Google Shape;107;p26"/>
          <p:cNvSpPr txBox="1"/>
          <p:nvPr>
            <p:ph idx="2" type="title"/>
          </p:nvPr>
        </p:nvSpPr>
        <p:spPr>
          <a:xfrm>
            <a:off x="628560" y="1369170"/>
            <a:ext cx="7886700" cy="32634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9pPr>
          </a:lstStyle>
          <a:p/>
        </p:txBody>
      </p:sp>
      <p:sp>
        <p:nvSpPr>
          <p:cNvPr id="108" name="Google Shape;108;p26"/>
          <p:cNvSpPr txBox="1"/>
          <p:nvPr>
            <p:ph idx="10" type="dt"/>
          </p:nvPr>
        </p:nvSpPr>
        <p:spPr>
          <a:xfrm>
            <a:off x="628560" y="4767390"/>
            <a:ext cx="2057400" cy="273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9pPr>
          </a:lstStyle>
          <a:p/>
        </p:txBody>
      </p:sp>
      <p:sp>
        <p:nvSpPr>
          <p:cNvPr id="109" name="Google Shape;109;p26"/>
          <p:cNvSpPr txBox="1"/>
          <p:nvPr>
            <p:ph idx="11" type="ftr"/>
          </p:nvPr>
        </p:nvSpPr>
        <p:spPr>
          <a:xfrm>
            <a:off x="3028860" y="4767390"/>
            <a:ext cx="3086100" cy="273780"/>
          </a:xfrm>
          <a:prstGeom prst="rect">
            <a:avLst/>
          </a:prstGeom>
          <a:noFill/>
          <a:ln>
            <a:noFill/>
          </a:ln>
        </p:spPr>
        <p:txBody>
          <a:bodyPr anchorCtr="1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9pPr>
          </a:lstStyle>
          <a:p/>
        </p:txBody>
      </p:sp>
      <p:sp>
        <p:nvSpPr>
          <p:cNvPr id="110" name="Google Shape;110;p26"/>
          <p:cNvSpPr txBox="1"/>
          <p:nvPr>
            <p:ph idx="12" type="sldNum"/>
          </p:nvPr>
        </p:nvSpPr>
        <p:spPr>
          <a:xfrm>
            <a:off x="6457860" y="4767390"/>
            <a:ext cx="2057400" cy="273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11" name="Google Shape;111;p2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317790" y="194940"/>
            <a:ext cx="1650240" cy="51435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26"/>
          <p:cNvSpPr txBox="1"/>
          <p:nvPr>
            <p:ph idx="1" type="body"/>
          </p:nvPr>
        </p:nvSpPr>
        <p:spPr>
          <a:xfrm>
            <a:off x="457110" y="1203390"/>
            <a:ext cx="822933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www.oph.fi/sites/default/files/documents/169733_taitotasokuvaukset_cefr.pdf" TargetMode="External"/><Relationship Id="rId4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www.oph.fi/sites/default/files/documents/169733_taitotasokuvaukset_cefr.pdf" TargetMode="External"/><Relationship Id="rId4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1.xml"/><Relationship Id="rId3" Type="http://schemas.openxmlformats.org/officeDocument/2006/relationships/hyperlink" Target="https://conference.pixel-online.net/conferences/ICT4LL2012/common/download/Paper_pdf/149-CLI02-FP-Kletzenbauer-ICT2012.pdf" TargetMode="External"/><Relationship Id="rId4" Type="http://schemas.openxmlformats.org/officeDocument/2006/relationships/hyperlink" Target="https://d1wqtxts1xzle7.cloudfront.net/51923227/CLIL_as_scaffolds_to_learning.pdf?1487949841=&amp;response-content-disposition=inline%3B+filename%3DCLIL_Materials_as_Scaffolds_to_Learning.pdf&amp;Expires=1604953541&amp;Signature=L5cIfVIXuqMJSU7js4nqgjtz1hkHD4cemlTV83v0Jf1p44ACPqKa5kL5e-5rSz5R6Rib7M781tTezJGDWDqvOndTMIkhWvFWhhuaurqtsPpMZ5XR3m9-AQtpviz4~cCQq616hmww4RMQBK0er~BGsKj-jcBGfDneVRcNQBD-3qhcQ~lwrP6ssibvaKw1hKAg2DumN9uCpMo6H61uBVonjZ~HJBpyD4fC1vjdW2YfdCVbVIlujoiniWC4YyQzIFH442TJoH3T~QbILlFy-p7O5wWV2SqZSRCkW~pze4f~KZ9t8HKUwGBzaNGmbEeUINtFHEiFMXy6JlhZpov2xl3d8A__&amp;Key-Pair-Id=APKAJLOHF5GGSLRBV4ZA" TargetMode="External"/><Relationship Id="rId5" Type="http://schemas.openxmlformats.org/officeDocument/2006/relationships/hyperlink" Target="https://www.researchgate.net/profile/Jana_Luprichova/publication/305315771_8_Being_a_CLIL_teacher/links/588efc8945851567c940530d/8-Being-a-CLIL-teacher.pdf#page=154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8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9"/>
          <p:cNvSpPr txBox="1"/>
          <p:nvPr/>
        </p:nvSpPr>
        <p:spPr>
          <a:xfrm>
            <a:off x="1142910" y="841860"/>
            <a:ext cx="6858000" cy="1790640"/>
          </a:xfrm>
          <a:prstGeom prst="rect">
            <a:avLst/>
          </a:prstGeom>
          <a:noFill/>
          <a:ln>
            <a:noFill/>
          </a:ln>
        </p:spPr>
        <p:txBody>
          <a:bodyPr anchorCtr="1" anchor="b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6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CLIL-opetus</a:t>
            </a:r>
            <a:endParaRPr b="0" i="0" sz="66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39"/>
          <p:cNvSpPr txBox="1"/>
          <p:nvPr/>
        </p:nvSpPr>
        <p:spPr>
          <a:xfrm>
            <a:off x="1142910" y="2701620"/>
            <a:ext cx="6858000" cy="1241730"/>
          </a:xfrm>
          <a:prstGeom prst="rect">
            <a:avLst/>
          </a:prstGeom>
          <a:noFill/>
          <a:ln>
            <a:noFill/>
          </a:ln>
        </p:spPr>
        <p:txBody>
          <a:bodyPr anchorCtr="1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Content and Language Integrated Learning</a:t>
            </a:r>
            <a:endParaRPr b="0" i="0" sz="30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7" name="Google Shape;167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7790" y="194940"/>
            <a:ext cx="1650240" cy="514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48"/>
          <p:cNvSpPr txBox="1"/>
          <p:nvPr/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Mitä on kielirikasteinen opetus?</a:t>
            </a:r>
            <a:endParaRPr b="0" i="0" sz="33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48"/>
          <p:cNvSpPr txBox="1"/>
          <p:nvPr/>
        </p:nvSpPr>
        <p:spPr>
          <a:xfrm>
            <a:off x="628560" y="1369170"/>
            <a:ext cx="7886700" cy="32634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145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Kielirikasteinen opetus on yksi CLIL – menetelmän muoto.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7800" lvl="1" marL="5207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fi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Muita muotoja ovat kielikylpyopetus ja kaksikielinen opetus.</a:t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CLIL-menetelmä perustuu siihen, että kieltä opitaan aidossa kontekstissa; kielen käyttämiselle on todellinen tarve.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Kielirikasteisessa aineenopetuksessa osa opetuksesta annetaan suomen kielellä ja osa vieraalla kielellä (Lykissä englanniksi).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CLIL-menetelmällä oppisisältöjä voidaan opettaa vieraalla kielellä kaikissa muissa oppiaineissa paitsi äidinkielessä.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Kielirikasteinen opetus voi jatku</a:t>
            </a:r>
            <a:r>
              <a:rPr lang="fi" sz="2100"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koko perusopetuksen luokkien 1-9 ajan.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Union Jack, Lippu, Unionin Lippu, Kuninkaallinen Lippu" id="232" name="Google Shape;232;p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92770" y="273780"/>
            <a:ext cx="1346490" cy="7994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49"/>
          <p:cNvSpPr txBox="1"/>
          <p:nvPr/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Miten kielikylpyopetus eroaa kielirikasteisesta opetuksesta?</a:t>
            </a:r>
            <a:endParaRPr b="0" i="0" sz="33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49"/>
          <p:cNvSpPr txBox="1"/>
          <p:nvPr/>
        </p:nvSpPr>
        <p:spPr>
          <a:xfrm>
            <a:off x="214325" y="1369175"/>
            <a:ext cx="8721000" cy="35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84150" lvl="0" marL="177800" marR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1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Varhaisen täydellisen kielikylvyn </a:t>
            </a: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(Lykissä ruotsin kielen kielikylpy) tavoitteena on toiminnallinen </a:t>
            </a:r>
            <a:r>
              <a:rPr b="1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kaksikielisyys</a:t>
            </a: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Kielikylpy alkaa jo päiväkodista.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84150" lvl="0" marL="177800" marR="0" rtl="0" algn="l">
              <a:lnSpc>
                <a:spcPct val="7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Kielikylpykieli eli kohdekieli on samalla oppimisen kohde ja väline. 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84150" lvl="0" marL="177800" marR="0" rtl="0" algn="l">
              <a:lnSpc>
                <a:spcPct val="7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Kielikylpyopetuksessa käytössä on periaate ”yksi henkilö, yksi kieli”. </a:t>
            </a:r>
            <a:r>
              <a:rPr b="1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Opettaja puhuu oppilaille vain kohdekieltä ja myös kaikki oppimateriaalit ovat kohdekielellä.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84150" lvl="0" marL="177800" marR="0" rtl="0" algn="l">
              <a:lnSpc>
                <a:spcPct val="7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Myös luokkatilan ulkopuolisissa tilanteissa opettaja käyttää vain kohdekieltä.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84150" lvl="0" marL="177800" marR="0" rtl="0" algn="l">
              <a:lnSpc>
                <a:spcPct val="7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Oppilaalla on tietyissä erityistilanteissa oikeus käyttää myös omaa äidinkieltään kohdekieltä puhuvan opettajan kanssa (turvallisuusperiaate).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84150" lvl="0" marL="177800" marR="0" rtl="0" algn="l">
              <a:lnSpc>
                <a:spcPct val="7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1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Äidinkielellä opettavilla aineenopettajilla ja kodeilla on vastuu oppilaan äidinkielen kehittymisestä</a:t>
            </a: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Kielikylvyssä kaikki aineenopettajat ovat myös kieltenopettajia!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ippu, Ruotsi, Kansallinen, Nation, Maa, Isänmaallisuus" id="239" name="Google Shape;239;p4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31750" y="359370"/>
            <a:ext cx="1346490" cy="8232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50"/>
          <p:cNvSpPr txBox="1"/>
          <p:nvPr/>
        </p:nvSpPr>
        <p:spPr>
          <a:xfrm>
            <a:off x="1968030" y="273780"/>
            <a:ext cx="5463720" cy="163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Mitä kielikylpyopettajuus vaatii kohdekielellä opettavalta opettajalta?</a:t>
            </a:r>
            <a:endParaRPr b="0" i="0" sz="33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50"/>
          <p:cNvSpPr txBox="1"/>
          <p:nvPr/>
        </p:nvSpPr>
        <p:spPr>
          <a:xfrm>
            <a:off x="628560" y="1912680"/>
            <a:ext cx="7886700" cy="27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145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Äidinkielenomainen taito kohdekielessä (</a:t>
            </a:r>
            <a:r>
              <a:rPr b="0" i="0" lang="fi" sz="21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YKI, taitotaso 5</a:t>
            </a: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). Osaa myös oppilaan äidinkieltä.</a:t>
            </a:r>
            <a:endParaRPr sz="2100"/>
          </a:p>
          <a:p>
            <a:pPr indent="-17145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Jatkuvaa oppimateriaalien tuottamista. Kielikylpyyn ei ole valmiita oppimateriaaleja.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Jatkuvaa kielikylpyyn soveltuvan tarjonnan seurantaa.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Halua verkostoitua ja kehittyä työssään.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ippu, Ruotsi, Kansallinen, Nation, Maa, Isänmaallisuus" id="246" name="Google Shape;246;p5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431750" y="359370"/>
            <a:ext cx="1346490" cy="8232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51"/>
          <p:cNvSpPr txBox="1"/>
          <p:nvPr/>
        </p:nvSpPr>
        <p:spPr>
          <a:xfrm>
            <a:off x="1968030" y="273780"/>
            <a:ext cx="5469120" cy="1570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Mitä kielirikasteisuus vaatii kohdekielellä opettavalta opettajalta?</a:t>
            </a:r>
            <a:endParaRPr b="0" i="0" sz="33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51"/>
          <p:cNvSpPr txBox="1"/>
          <p:nvPr/>
        </p:nvSpPr>
        <p:spPr>
          <a:xfrm>
            <a:off x="628560" y="1844100"/>
            <a:ext cx="7886700" cy="278856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145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Kielitaitovaatimus uusille kohdekielellä opettaville opettajille</a:t>
            </a:r>
            <a:r>
              <a:rPr lang="fi" sz="2100">
                <a:latin typeface="Calibri"/>
                <a:ea typeface="Calibri"/>
                <a:cs typeface="Calibri"/>
                <a:sym typeface="Calibri"/>
              </a:rPr>
              <a:t> 1.1.2023 alkaen on </a:t>
            </a:r>
            <a:r>
              <a:rPr lang="fi" sz="21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YKI, taitotaso 4.</a:t>
            </a:r>
            <a:endParaRPr sz="2100"/>
          </a:p>
          <a:p>
            <a:pPr indent="-36195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fi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Halua tuottaa ja etsiä sopivia opetusmateriaaleja.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fi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Rohkeutta käyttää kohdekieltä omalla kielitaitotasollaan opetustilanteessa.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fi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Halua kehittää omaa ja oppilaiden kielitaitoa kohdekielessä.</a:t>
            </a:r>
            <a:endParaRPr sz="2100"/>
          </a:p>
        </p:txBody>
      </p:sp>
      <p:pic>
        <p:nvPicPr>
          <p:cNvPr descr="Union Jack, Lippu, Unionin Lippu, Kuninkaallinen Lippu" id="253" name="Google Shape;253;p5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492770" y="273780"/>
            <a:ext cx="1346490" cy="7994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52"/>
          <p:cNvSpPr txBox="1"/>
          <p:nvPr/>
        </p:nvSpPr>
        <p:spPr>
          <a:xfrm>
            <a:off x="1968030" y="273780"/>
            <a:ext cx="5463720" cy="994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Mitä kielikylpyopettajat tekevät?</a:t>
            </a:r>
            <a:endParaRPr b="0" i="0" sz="33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52"/>
          <p:cNvSpPr txBox="1"/>
          <p:nvPr/>
        </p:nvSpPr>
        <p:spPr>
          <a:xfrm>
            <a:off x="628560" y="1369170"/>
            <a:ext cx="7886700" cy="32634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7800" lvl="0" marL="1778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0" i="0" lang="fi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Opettajat ovat kouluttautuneet aktiivisesti ja kielikylpyluokat osallistuvat monipuolisesti kansainvälisiin hankkeisiin ja kansallisiin projekteihin ja tutkimuksiin.</a:t>
            </a:r>
            <a:endParaRPr b="0" i="0" sz="20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7800" lvl="0" marL="177800" marR="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0" i="0" lang="fi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Opettajat verkostoituvat samaa työtä tekevien kanssa kansallisella ja kansainvälisellä tasolla.</a:t>
            </a:r>
            <a:endParaRPr b="0" i="0" sz="20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7800" lvl="0" marL="177800" marR="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0" i="0" lang="fi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Opettajat seuraavat kotimaisia ja kansainvälisiä tutkimuksia (yliopistot).</a:t>
            </a:r>
            <a:endParaRPr b="0" i="0" sz="20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7800" lvl="0" marL="177800" marR="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0" i="0" lang="fi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Opettajilla on vakiintuneita verkostofoorumeja, esim. Språkbaslärarna (Facebook-ryhmä) ja Språkbadslärardagarna (kansalliset kielikylpyopettajapäivät). Helsingin kaupunki on ylläpitänyt hankemuotoista kehitystyötä ja opettajatapaamisia ja koulutustilaisuuksia on järjestetty säännöllisesti.</a:t>
            </a:r>
            <a:endParaRPr b="0" i="0" sz="20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7800" lvl="0" marL="177800" marR="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0" i="0" lang="fi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Foorumeilla jaetaan vinkkejä, materiaalia ja kehitetään opetusta.</a:t>
            </a:r>
            <a:endParaRPr b="0" i="0" sz="20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ippu, Ruotsi, Kansallinen, Nation, Maa, Isänmaallisuus" id="260" name="Google Shape;260;p5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31750" y="359370"/>
            <a:ext cx="1346490" cy="8232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53"/>
          <p:cNvSpPr txBox="1"/>
          <p:nvPr/>
        </p:nvSpPr>
        <p:spPr>
          <a:xfrm>
            <a:off x="1968030" y="273780"/>
            <a:ext cx="5524740" cy="994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Miten kielirikasteinen opetus eroaa kielikylpyopetuksesta?</a:t>
            </a:r>
            <a:endParaRPr b="0" i="0" sz="33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53"/>
          <p:cNvSpPr txBox="1"/>
          <p:nvPr/>
        </p:nvSpPr>
        <p:spPr>
          <a:xfrm>
            <a:off x="628560" y="1369170"/>
            <a:ext cx="7886700" cy="32634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145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Kielirikasteisen opetuksen tavoitteena vuosiluokilla 7-9 on: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7800" lvl="1" marL="5207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fi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motivaatio ja rohkeus käyttää kieltä oppimisen ja kommunikaation välineenä </a:t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7800" lvl="1" marL="5207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fi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opiskeltavien aiheiden keskeisen sanaston omaksuminen</a:t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7800" lvl="1" marL="5207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fi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tutustuminen kullekin tieteenalalle tyypilliseen kielenkäyttöön ja tyyliin</a:t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Tiettyjä asiasisältöjä opiskellaan kohdekielellä, mutta kielirikasteisessa opetuksessa opettaja ei sitoudu yhteen kieleen, vaan kielivalinta tapahtuu esimerkiksi käytettävien materiaalien kautta.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Oppimistilanteissa käytetään tarkoitukseen ja tilanteeseen soveltuvaa kieltä.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Union Jack, Lippu, Unionin Lippu, Kuninkaallinen Lippu" id="267" name="Google Shape;267;p5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92770" y="273780"/>
            <a:ext cx="1346490" cy="7994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54"/>
          <p:cNvSpPr txBox="1"/>
          <p:nvPr/>
        </p:nvSpPr>
        <p:spPr>
          <a:xfrm>
            <a:off x="1968030" y="273780"/>
            <a:ext cx="5524740" cy="994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Kielirikasteinen opetus Suomessa</a:t>
            </a:r>
            <a:endParaRPr b="0" i="0" sz="33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54"/>
          <p:cNvSpPr txBox="1"/>
          <p:nvPr/>
        </p:nvSpPr>
        <p:spPr>
          <a:xfrm>
            <a:off x="628550" y="1369175"/>
            <a:ext cx="7886700" cy="35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780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0" i="0" lang="fi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Opetus tapahtuu pääsääntöisesti suomeksi. Englanniksi opetetaan </a:t>
            </a:r>
            <a:r>
              <a:rPr lang="fi" sz="2000">
                <a:latin typeface="Calibri"/>
                <a:ea typeface="Calibri"/>
                <a:cs typeface="Calibri"/>
                <a:sym typeface="Calibri"/>
              </a:rPr>
              <a:t>5</a:t>
            </a:r>
            <a:r>
              <a:rPr b="0" i="0" lang="fi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-25% perusopetuksen sisällöistä.</a:t>
            </a:r>
            <a:endParaRPr b="0" i="0" sz="20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78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0" i="0" lang="fi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Keskeisten sisältöjen oppiminen varmistetaan käsittelemällä ne suomeksi.</a:t>
            </a:r>
            <a:endParaRPr b="0" i="0" sz="20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78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0" i="0" lang="fi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Opetusta rikastetaan esimerkiksi</a:t>
            </a:r>
            <a:endParaRPr b="0" i="0" sz="20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fi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englanninkielis</a:t>
            </a:r>
            <a:r>
              <a:rPr lang="fi" sz="2000"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b="0" i="0" lang="fi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llä sanastoilla</a:t>
            </a:r>
            <a:endParaRPr b="0" i="0" sz="20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fi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englanninkielis</a:t>
            </a:r>
            <a:r>
              <a:rPr lang="fi" sz="2000"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b="0" i="0" lang="fi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llä oppimateriaaleilla</a:t>
            </a:r>
            <a:endParaRPr b="0" i="0" sz="20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fi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englanninkielisillä keskusteluilla</a:t>
            </a:r>
            <a:endParaRPr b="0" i="0" sz="20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fi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englanninkielisillä tehtävillä</a:t>
            </a:r>
            <a:endParaRPr b="0" i="0" sz="20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Union Jack, Lippu, Unionin Lippu, Kuninkaallinen Lippu" id="274" name="Google Shape;274;p5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92770" y="273780"/>
            <a:ext cx="1346490" cy="7994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55"/>
          <p:cNvSpPr txBox="1"/>
          <p:nvPr/>
        </p:nvSpPr>
        <p:spPr>
          <a:xfrm>
            <a:off x="1968030" y="273780"/>
            <a:ext cx="5524740" cy="994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Miten kielirikasteiseen opetukseen pääsee?</a:t>
            </a:r>
            <a:endParaRPr b="0" i="0" sz="33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55"/>
          <p:cNvSpPr txBox="1"/>
          <p:nvPr/>
        </p:nvSpPr>
        <p:spPr>
          <a:xfrm>
            <a:off x="628560" y="1369170"/>
            <a:ext cx="7886700" cy="32634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9050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fi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Oppilas voi valita kielirikasteisen opetuksen alakoulussa.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fi" sz="2400">
                <a:latin typeface="Calibri"/>
                <a:ea typeface="Calibri"/>
                <a:cs typeface="Calibri"/>
                <a:sym typeface="Calibri"/>
              </a:rPr>
              <a:t>Lauttasaaren yhteiskoulussa</a:t>
            </a:r>
            <a:r>
              <a:rPr b="0" i="0" lang="fi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" sz="2400">
                <a:latin typeface="Calibri"/>
                <a:ea typeface="Calibri"/>
                <a:cs typeface="Calibri"/>
                <a:sym typeface="Calibri"/>
              </a:rPr>
              <a:t>on mahdollista</a:t>
            </a:r>
            <a:r>
              <a:rPr b="0" i="0" lang="fi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" sz="2400">
                <a:latin typeface="Calibri"/>
                <a:ea typeface="Calibri"/>
                <a:cs typeface="Calibri"/>
                <a:sym typeface="Calibri"/>
              </a:rPr>
              <a:t>opiskella</a:t>
            </a:r>
            <a:r>
              <a:rPr b="0" i="0" lang="fi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kielirikasteisessa opetuksessa peruskoulun loppuun asti.</a:t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96850" lvl="1" marL="5207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lang="fi" sz="2100"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ppilaalta edellytetään hyvää suomen kielen taitoa.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fi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Kieliluokille voi pyrkiä opiskelemaan myös myöhemmin, mikäli ko. luokalla on tilaa ja oppilaalla on luokkatasoa vastaavat taidot matematiikassa, äidinkielessä (suomi) ja </a:t>
            </a:r>
            <a:r>
              <a:rPr lang="fi" sz="2400">
                <a:latin typeface="Calibri"/>
                <a:ea typeface="Calibri"/>
                <a:cs typeface="Calibri"/>
                <a:sym typeface="Calibri"/>
              </a:rPr>
              <a:t>kohde</a:t>
            </a:r>
            <a:r>
              <a:rPr b="0" i="0" lang="fi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kielessä.</a:t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Union Jack, Lippu, Unionin Lippu, Kuninkaallinen Lippu" id="281" name="Google Shape;281;p5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92770" y="273780"/>
            <a:ext cx="1346490" cy="7994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56"/>
          <p:cNvSpPr txBox="1"/>
          <p:nvPr/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Mitä kielirikasteisen opetuksen puitteissa voidaan tehdä?</a:t>
            </a:r>
            <a:endParaRPr b="0" i="0" sz="33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56"/>
          <p:cNvSpPr txBox="1"/>
          <p:nvPr/>
        </p:nvSpPr>
        <p:spPr>
          <a:xfrm>
            <a:off x="628560" y="1369170"/>
            <a:ext cx="7886700" cy="32634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145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Osallistutaan EU-rahoitteisiin tai OPH:n rahoittamiin kieli- ja kouluprojekteihin.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7800" lvl="1" marL="5207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fi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Esim. englantia puhuva apulaisopettaja/koulunkäyntiavustaja</a:t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7800" lvl="1" marL="5207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fi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Erasmus</a:t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Osallistutaan kansainvälisiin kilpailuihin, joissa työt tehdään ja esitellään kohdekielellä.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Vieraillaan soveltuvissa kohteissa, joissa kohdekieltä tulee käytettyä aktiivisesti.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Union Jack, Lippu, Unionin Lippu, Kuninkaallinen Lippu" id="288" name="Google Shape;288;p5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92770" y="273780"/>
            <a:ext cx="1346490" cy="7994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57"/>
          <p:cNvSpPr txBox="1"/>
          <p:nvPr/>
        </p:nvSpPr>
        <p:spPr>
          <a:xfrm>
            <a:off x="1968030" y="273780"/>
            <a:ext cx="5524740" cy="994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Mitä hyötyä kielirikasteisuudesta on?</a:t>
            </a:r>
            <a:endParaRPr b="0" i="0" sz="33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57"/>
          <p:cNvSpPr txBox="1"/>
          <p:nvPr/>
        </p:nvSpPr>
        <p:spPr>
          <a:xfrm>
            <a:off x="628560" y="1369170"/>
            <a:ext cx="7886700" cy="369036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145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Usean kielen osaaminen auttaa ymmärtämään myös kieliä, joita ei vielä osaa tai joita osaa vain vähän.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Kynnys opiskella kieliä madaltuu.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Kiinnostus eri kielten osaamiseen herää.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Opitaan kuuntelemaan ja lukemaan "herkällä korvalla ja silmällä".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Ilmaisu monipuolistuu kun kielellisiä malleja on useita.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Niin opettaja kuin oppilas joutuvat pohtimaan miten kommunikoida selkeästi.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Eri oppiaineille ominaiset ilmaisut tulevat vaivatta tutuiksi.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Opettajat verkostoituvat muiden koulujen opettajien kanssa.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Union Jack, Lippu, Unionin Lippu, Kuninkaallinen Lippu" id="295" name="Google Shape;295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92770" y="273780"/>
            <a:ext cx="1346490" cy="7994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40"/>
          <p:cNvSpPr txBox="1"/>
          <p:nvPr/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CLIL-opetuksesta on eriasteisia muotoja</a:t>
            </a:r>
            <a:endParaRPr b="0" i="0" sz="33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40"/>
          <p:cNvSpPr txBox="1"/>
          <p:nvPr/>
        </p:nvSpPr>
        <p:spPr>
          <a:xfrm>
            <a:off x="628548" y="1988700"/>
            <a:ext cx="6386400" cy="30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1450" lvl="0" marL="1778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Lauttasaaren yhteiskoulussa on opetettu ruotsin </a:t>
            </a:r>
            <a:r>
              <a:rPr b="1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varhaisen täydellisen kielikylvyn</a:t>
            </a: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kielikylpyluokkia yli 20 vuotta.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marR="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lang="fi" sz="2100">
                <a:latin typeface="Calibri"/>
                <a:ea typeface="Calibri"/>
                <a:cs typeface="Calibri"/>
                <a:sym typeface="Calibri"/>
              </a:rPr>
              <a:t>R</a:t>
            </a: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uotsin kielikylpyä koskeva aineisto on merkitty: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marR="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lang="fi" sz="2100"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nglannin </a:t>
            </a:r>
            <a:r>
              <a:rPr b="1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kielirikasteisen</a:t>
            </a: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opetuksen valinneita oppilaita on opetettu </a:t>
            </a:r>
            <a:r>
              <a:rPr lang="fi" sz="2100">
                <a:latin typeface="Calibri"/>
                <a:ea typeface="Calibri"/>
                <a:cs typeface="Calibri"/>
                <a:sym typeface="Calibri"/>
              </a:rPr>
              <a:t>1,5</a:t>
            </a: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vuotta.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marR="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Englannin kielirikasteista opetusta koskeva aineisto on merkitty: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ippu, Ruotsi, Kansallinen, Nation, Maa, Isänmaallisuus" id="174" name="Google Shape;174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0800" y="2273550"/>
            <a:ext cx="1346491" cy="82322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ion Jack, Lippu, Unionin Lippu, Kuninkaallinen Lippu" id="175" name="Google Shape;175;p4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10800" y="3940200"/>
            <a:ext cx="1346490" cy="799470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40"/>
          <p:cNvSpPr txBox="1"/>
          <p:nvPr/>
        </p:nvSpPr>
        <p:spPr>
          <a:xfrm>
            <a:off x="628560" y="1402110"/>
            <a:ext cx="7886700" cy="39231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fi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Kaikille muodoille yhteistä on oppiaineen ja kielen opetuksen integrointi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58"/>
          <p:cNvSpPr txBox="1"/>
          <p:nvPr/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Pieni CLIL-sanasto videoiden tueksi</a:t>
            </a:r>
            <a:endParaRPr b="0" i="0" sz="33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58"/>
          <p:cNvSpPr txBox="1"/>
          <p:nvPr/>
        </p:nvSpPr>
        <p:spPr>
          <a:xfrm>
            <a:off x="628550" y="1369176"/>
            <a:ext cx="7886700" cy="36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7800" lvl="0" marL="177800" marR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0" i="0" lang="fi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L1 = first language, oppilaan äidinkieli</a:t>
            </a:r>
            <a:endParaRPr b="0" i="0" sz="20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7800" lvl="0" marL="177800" marR="0" rtl="0" algn="l">
              <a:lnSpc>
                <a:spcPct val="7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0" i="0" lang="fi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L2 = kohdekieli eli kielikylpykieli tai kielirikasteisessa opetuksessa käytettävä vieras kieli</a:t>
            </a:r>
            <a:endParaRPr b="0" i="0" sz="20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7800" lvl="0" marL="177800" marR="0" rtl="0" algn="l">
              <a:lnSpc>
                <a:spcPct val="7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0" i="0" lang="fi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Bilingual = kaksikielinen</a:t>
            </a:r>
            <a:endParaRPr b="0" i="0" sz="20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7800" lvl="0" marL="177800" marR="0" rtl="0" algn="l">
              <a:lnSpc>
                <a:spcPct val="7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0" i="0" lang="fi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Multilingual = monikielinen</a:t>
            </a:r>
            <a:endParaRPr b="0" i="0" sz="20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7800" lvl="0" marL="177800" marR="0" rtl="0" algn="l">
              <a:lnSpc>
                <a:spcPct val="7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0" i="0" lang="fi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Scaffolding = oppimisen oikea-aikainen tukeminen; esim. unohtuneen sanan antaminen sanallisessa vahvistamisessa, puhetta tukevaksi tai vastausmalliksi muotoillut kysymykset, kirjoitusmallit, teoriaan tutustuminen konkreettisen esimerkin kautta ennen teorian sanallista muotoilua, yhteistoiminnalliset tehtävät, vuorovaikutus eritasoisten oppijoiden välillä</a:t>
            </a:r>
            <a:endParaRPr b="0" i="0" sz="20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7800" lvl="0" marL="177800" marR="0" rtl="0" algn="l">
              <a:lnSpc>
                <a:spcPct val="7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0" i="0" lang="fi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PPP = Presentation – Practice – Production; perinteinen tapa oppia opettajajohtoisen opetuksen, harjoituksen ja soveltamisen kautta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59"/>
          <p:cNvSpPr txBox="1"/>
          <p:nvPr/>
        </p:nvSpPr>
        <p:spPr>
          <a:xfrm>
            <a:off x="1968030" y="273780"/>
            <a:ext cx="6547230" cy="994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Materiaaleja itseopiskelun tueksi</a:t>
            </a:r>
            <a:endParaRPr b="0" i="0" sz="33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59"/>
          <p:cNvSpPr txBox="1"/>
          <p:nvPr/>
        </p:nvSpPr>
        <p:spPr>
          <a:xfrm>
            <a:off x="628560" y="1369170"/>
            <a:ext cx="7886700" cy="321813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7145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CLIL: from Online Sources to Learning Resources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CLILMaterials as Scaffolds toLearning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b="0" i="0" lang="fi" sz="21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Being a CLIL teacher</a:t>
            </a:r>
            <a:endParaRPr b="0" i="0" sz="21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59"/>
          <p:cNvSpPr txBox="1"/>
          <p:nvPr/>
        </p:nvSpPr>
        <p:spPr>
          <a:xfrm>
            <a:off x="5532030" y="4671000"/>
            <a:ext cx="3611790" cy="27702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Anna Aaltonen, Lauttasaaren yhteiskoulu, 2020</a:t>
            </a:r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41"/>
          <p:cNvSpPr txBox="1"/>
          <p:nvPr>
            <p:ph type="title"/>
          </p:nvPr>
        </p:nvSpPr>
        <p:spPr>
          <a:xfrm>
            <a:off x="501174" y="892900"/>
            <a:ext cx="8188500" cy="994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 sz="2000"/>
              <a:t>KIELIRIKASTEINEN					KIELIKYLPY</a:t>
            </a:r>
            <a:endParaRPr b="1" sz="2000"/>
          </a:p>
        </p:txBody>
      </p:sp>
      <p:sp>
        <p:nvSpPr>
          <p:cNvPr id="182" name="Google Shape;182;p41"/>
          <p:cNvSpPr txBox="1"/>
          <p:nvPr>
            <p:ph idx="1" type="body"/>
          </p:nvPr>
        </p:nvSpPr>
        <p:spPr>
          <a:xfrm>
            <a:off x="457110" y="1965390"/>
            <a:ext cx="4015800" cy="2982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5-25 % oppiaineesta rikastettua (prosentti vaihtelee eri oppiaineissa ja eri opettajien kursseilla)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opettaja päättää englanninkieliset sisällöt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keskeiset sisällöt suomeksi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opettaja vaihtaa kieltä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ei englanninkielistä tukiopetusta</a:t>
            </a:r>
            <a:endParaRPr sz="2000"/>
          </a:p>
        </p:txBody>
      </p:sp>
      <p:sp>
        <p:nvSpPr>
          <p:cNvPr id="183" name="Google Shape;183;p41"/>
          <p:cNvSpPr txBox="1"/>
          <p:nvPr>
            <p:ph idx="2" type="body"/>
          </p:nvPr>
        </p:nvSpPr>
        <p:spPr>
          <a:xfrm>
            <a:off x="4673970" y="1965390"/>
            <a:ext cx="4015800" cy="2982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000">
                <a:solidFill>
                  <a:schemeClr val="dk1"/>
                </a:solidFill>
              </a:rPr>
              <a:t>50 / 50 % opetuksesta kielikylpykielellä / äidinkielellä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000">
                <a:solidFill>
                  <a:schemeClr val="dk1"/>
                </a:solidFill>
              </a:rPr>
              <a:t>oppiaine opetetaan 100 % yhdellä kielellä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000">
                <a:solidFill>
                  <a:schemeClr val="dk1"/>
                </a:solidFill>
              </a:rPr>
              <a:t>oppiaineita integroidaan teemojen kautta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000">
                <a:solidFill>
                  <a:schemeClr val="dk1"/>
                </a:solidFill>
              </a:rPr>
              <a:t>yksi opettaja, yksi kieli-periaate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fi" sz="2000">
                <a:solidFill>
                  <a:schemeClr val="dk1"/>
                </a:solidFill>
              </a:rPr>
              <a:t>tukiopetusta kohdekielellä</a:t>
            </a:r>
            <a:endParaRPr sz="2000">
              <a:solidFill>
                <a:schemeClr val="dk1"/>
              </a:solidFill>
            </a:endParaRPr>
          </a:p>
        </p:txBody>
      </p:sp>
      <p:pic>
        <p:nvPicPr>
          <p:cNvPr descr="Lippu, Ruotsi, Kansallinen, Nation, Maa, Isänmaallisuus" id="184" name="Google Shape;184;p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43175" y="978388"/>
            <a:ext cx="1346491" cy="82322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ion Jack, Lippu, Unionin Lippu, Kuninkaallinen Lippu" id="185" name="Google Shape;185;p4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038850" y="990263"/>
            <a:ext cx="1346490" cy="7994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42"/>
          <p:cNvSpPr txBox="1"/>
          <p:nvPr>
            <p:ph type="title"/>
          </p:nvPr>
        </p:nvSpPr>
        <p:spPr>
          <a:xfrm>
            <a:off x="2168950" y="273775"/>
            <a:ext cx="6692700" cy="994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3000"/>
              <a:t>Miten kielikylpyyn ja kielirikasteisuuteen hakeudutaan luokille 7-9?</a:t>
            </a:r>
            <a:endParaRPr sz="3000"/>
          </a:p>
        </p:txBody>
      </p:sp>
      <p:sp>
        <p:nvSpPr>
          <p:cNvPr id="191" name="Google Shape;191;p42"/>
          <p:cNvSpPr txBox="1"/>
          <p:nvPr>
            <p:ph idx="1" type="subTitle"/>
          </p:nvPr>
        </p:nvSpPr>
        <p:spPr>
          <a:xfrm>
            <a:off x="457100" y="1437700"/>
            <a:ext cx="8229300" cy="3346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b="1" lang="fi" sz="2300"/>
              <a:t>kielikylpyyn</a:t>
            </a:r>
            <a:r>
              <a:rPr lang="fi" sz="2300"/>
              <a:t> hakeudutaan Wilman lomakkeen kautta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 sz="2300"/>
              <a:t>kielikylpypolulle on sitouduttu luokille 1-9 aloittaessa</a:t>
            </a:r>
            <a:endParaRPr sz="23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b="1" lang="fi" sz="2300"/>
              <a:t>kielirikasteisessa opetuksessa</a:t>
            </a:r>
            <a:r>
              <a:rPr lang="fi" sz="2300"/>
              <a:t> (5⎯25 %) kaupungin kouluissa ei ole jatkoa luokilla 7-9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 sz="2300"/>
              <a:t>jatkamishalu tiedustellaan alakoulun kautta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 sz="2300"/>
              <a:t>varmuuden vuoksi Wilman lomakkeen Lisätietoja-kenttään kannattaa kirjoittaa, jos oppilas </a:t>
            </a:r>
            <a:r>
              <a:rPr b="1" lang="fi" sz="2300"/>
              <a:t>ei jatka</a:t>
            </a:r>
            <a:r>
              <a:rPr lang="fi" sz="2300"/>
              <a:t> kielirikasteisessa opetuksessa</a:t>
            </a:r>
            <a:endParaRPr sz="23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43"/>
          <p:cNvSpPr txBox="1"/>
          <p:nvPr>
            <p:ph type="title"/>
          </p:nvPr>
        </p:nvSpPr>
        <p:spPr>
          <a:xfrm>
            <a:off x="1968030" y="273780"/>
            <a:ext cx="6547200" cy="994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fi" sz="3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Mitkä luokat ovat kielirikasteisia?</a:t>
            </a:r>
            <a:endParaRPr sz="3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43"/>
          <p:cNvSpPr txBox="1"/>
          <p:nvPr>
            <p:ph idx="1" type="subTitle"/>
          </p:nvPr>
        </p:nvSpPr>
        <p:spPr>
          <a:xfrm>
            <a:off x="457110" y="1203390"/>
            <a:ext cx="8229300" cy="29829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fi" sz="2400"/>
              <a:t>Tiedeluokka on kielirikasteinen</a:t>
            </a:r>
            <a:endParaRPr sz="24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fi" sz="2400"/>
              <a:t>Ruotsin kielikylpy ja urheiluluokka </a:t>
            </a:r>
            <a:r>
              <a:rPr b="1" lang="fi" sz="2400"/>
              <a:t>eivät ole</a:t>
            </a:r>
            <a:r>
              <a:rPr lang="fi" sz="2400"/>
              <a:t> kielirikasteisia</a:t>
            </a:r>
            <a:endParaRPr sz="24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fi" sz="2400"/>
              <a:t>Muut luokat käsitellään kielirikasteisuuden osalta hakemusten perusteella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fi" sz="2400"/>
              <a:t>Sekaluokkien muodostumista pyritään välttämään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44"/>
          <p:cNvSpPr txBox="1"/>
          <p:nvPr/>
        </p:nvSpPr>
        <p:spPr>
          <a:xfrm>
            <a:off x="1968030" y="273780"/>
            <a:ext cx="55248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" sz="3300">
                <a:latin typeface="Calibri"/>
                <a:ea typeface="Calibri"/>
                <a:cs typeface="Calibri"/>
                <a:sym typeface="Calibri"/>
              </a:rPr>
              <a:t>Voiko</a:t>
            </a:r>
            <a:r>
              <a:rPr b="0" i="0" lang="fi" sz="3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kielirikasteis</a:t>
            </a:r>
            <a:r>
              <a:rPr lang="fi" sz="3300"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b="0" i="0" lang="fi" sz="3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opetukse</a:t>
            </a:r>
            <a:r>
              <a:rPr lang="fi" sz="3300">
                <a:latin typeface="Calibri"/>
                <a:ea typeface="Calibri"/>
                <a:cs typeface="Calibri"/>
                <a:sym typeface="Calibri"/>
              </a:rPr>
              <a:t>n jättää pois?</a:t>
            </a:r>
            <a:endParaRPr b="0" i="0" sz="33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44"/>
          <p:cNvSpPr txBox="1"/>
          <p:nvPr/>
        </p:nvSpPr>
        <p:spPr>
          <a:xfrm>
            <a:off x="628550" y="1735149"/>
            <a:ext cx="7886700" cy="28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20320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fi" sz="2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Oppilas voi </a:t>
            </a:r>
            <a:r>
              <a:rPr lang="fi" sz="2600">
                <a:latin typeface="Calibri"/>
                <a:ea typeface="Calibri"/>
                <a:cs typeface="Calibri"/>
                <a:sym typeface="Calibri"/>
              </a:rPr>
              <a:t>siirtyä kokonaan suomenkieliseen opetukseen nivelvaiheessa, siirryttäessä vuosiluokalle 7</a:t>
            </a:r>
            <a:r>
              <a:rPr b="0" i="0" lang="fi" sz="2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26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Union Jack, Lippu, Unionin Lippu, Kuninkaallinen Lippu" id="204" name="Google Shape;204;p4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92770" y="273780"/>
            <a:ext cx="1346490" cy="7994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45"/>
          <p:cNvSpPr txBox="1"/>
          <p:nvPr/>
        </p:nvSpPr>
        <p:spPr>
          <a:xfrm>
            <a:off x="1968030" y="273780"/>
            <a:ext cx="55248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" sz="3300">
                <a:latin typeface="Calibri"/>
                <a:ea typeface="Calibri"/>
                <a:cs typeface="Calibri"/>
                <a:sym typeface="Calibri"/>
              </a:rPr>
              <a:t>Voiko</a:t>
            </a:r>
            <a:r>
              <a:rPr b="0" i="0" lang="fi" sz="3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kiel</a:t>
            </a:r>
            <a:r>
              <a:rPr lang="fi" sz="3300">
                <a:latin typeface="Calibri"/>
                <a:ea typeface="Calibri"/>
                <a:cs typeface="Calibri"/>
                <a:sym typeface="Calibri"/>
              </a:rPr>
              <a:t>ikylvyn jättää pois?</a:t>
            </a:r>
            <a:endParaRPr b="0" i="0" sz="33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45"/>
          <p:cNvSpPr txBox="1"/>
          <p:nvPr/>
        </p:nvSpPr>
        <p:spPr>
          <a:xfrm>
            <a:off x="628550" y="2032599"/>
            <a:ext cx="7886700" cy="26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20320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fi" sz="2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Oppilas </a:t>
            </a:r>
            <a:r>
              <a:rPr lang="fi" sz="2600">
                <a:latin typeface="Calibri"/>
                <a:ea typeface="Calibri"/>
                <a:cs typeface="Calibri"/>
                <a:sym typeface="Calibri"/>
              </a:rPr>
              <a:t>on sitoutunut kielikylpyyn vuosiluokille 1-9 ottaessaan vastaan kielikylpypaikan</a:t>
            </a:r>
            <a:r>
              <a:rPr b="0" i="0" lang="fi" sz="2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2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0320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•"/>
            </a:pPr>
            <a:r>
              <a:rPr lang="fi" sz="2600">
                <a:latin typeface="Calibri"/>
                <a:ea typeface="Calibri"/>
                <a:cs typeface="Calibri"/>
                <a:sym typeface="Calibri"/>
              </a:rPr>
              <a:t>Kielikylpyä ei voi keskeyttää ilman painavaa syytä, koska oppilaan tilalle ei voida ottaa toista oppilasta.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ippu, Ruotsi, Kansallinen, Nation, Maa, Isänmaallisuus" id="211" name="Google Shape;211;p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31750" y="359370"/>
            <a:ext cx="1346491" cy="8232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46"/>
          <p:cNvSpPr txBox="1"/>
          <p:nvPr/>
        </p:nvSpPr>
        <p:spPr>
          <a:xfrm>
            <a:off x="1968030" y="273780"/>
            <a:ext cx="55248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" sz="3300">
                <a:latin typeface="Calibri"/>
                <a:ea typeface="Calibri"/>
                <a:cs typeface="Calibri"/>
                <a:sym typeface="Calibri"/>
              </a:rPr>
              <a:t>Saako kielikylvyssä tukiopetusta?</a:t>
            </a:r>
            <a:endParaRPr b="0" i="0" sz="33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46"/>
          <p:cNvSpPr txBox="1"/>
          <p:nvPr/>
        </p:nvSpPr>
        <p:spPr>
          <a:xfrm>
            <a:off x="628550" y="2032599"/>
            <a:ext cx="7886700" cy="26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20320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•"/>
            </a:pPr>
            <a:r>
              <a:rPr lang="fi" sz="2600">
                <a:latin typeface="Calibri"/>
                <a:ea typeface="Calibri"/>
                <a:cs typeface="Calibri"/>
                <a:sym typeface="Calibri"/>
              </a:rPr>
              <a:t>Kielikylpijöille järjestetään ryhmämuotoista tukiopetusta kielikylpyaineissa yksilöllisen tuen lisäksi.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ippu, Ruotsi, Kansallinen, Nation, Maa, Isänmaallisuus" id="218" name="Google Shape;218;p4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31750" y="359370"/>
            <a:ext cx="1346491" cy="8232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47"/>
          <p:cNvSpPr txBox="1"/>
          <p:nvPr/>
        </p:nvSpPr>
        <p:spPr>
          <a:xfrm>
            <a:off x="1968030" y="273780"/>
            <a:ext cx="55248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" sz="3300">
                <a:latin typeface="Calibri"/>
                <a:ea typeface="Calibri"/>
                <a:cs typeface="Calibri"/>
                <a:sym typeface="Calibri"/>
              </a:rPr>
              <a:t>Saako kielirikasteisessa opetuksessa tukiopetusta?</a:t>
            </a:r>
            <a:endParaRPr b="0" i="0" sz="33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47"/>
          <p:cNvSpPr txBox="1"/>
          <p:nvPr/>
        </p:nvSpPr>
        <p:spPr>
          <a:xfrm>
            <a:off x="628550" y="2032599"/>
            <a:ext cx="7886700" cy="26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20320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•"/>
            </a:pPr>
            <a:r>
              <a:rPr lang="fi" sz="2600">
                <a:latin typeface="Calibri"/>
                <a:ea typeface="Calibri"/>
                <a:cs typeface="Calibri"/>
                <a:sym typeface="Calibri"/>
              </a:rPr>
              <a:t>Kielirikasteista tukiopetusta ei tarjota.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20320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•"/>
            </a:pPr>
            <a:r>
              <a:rPr lang="fi" sz="2600">
                <a:latin typeface="Calibri"/>
                <a:ea typeface="Calibri"/>
                <a:cs typeface="Calibri"/>
                <a:sym typeface="Calibri"/>
              </a:rPr>
              <a:t>Tuki tarjotaan suomeksi.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Union Jack, Lippu, Unionin Lippu, Kuninkaallinen Lippu" id="225" name="Google Shape;225;p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92770" y="273780"/>
            <a:ext cx="1346490" cy="7994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